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76" r:id="rId2"/>
    <p:sldId id="277" r:id="rId3"/>
    <p:sldId id="275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84" r:id="rId12"/>
    <p:sldId id="266" r:id="rId13"/>
    <p:sldId id="267" r:id="rId14"/>
    <p:sldId id="268" r:id="rId15"/>
    <p:sldId id="269" r:id="rId16"/>
    <p:sldId id="280" r:id="rId17"/>
    <p:sldId id="271" r:id="rId18"/>
    <p:sldId id="272" r:id="rId19"/>
    <p:sldId id="279" r:id="rId20"/>
    <p:sldId id="273" r:id="rId21"/>
    <p:sldId id="274" r:id="rId22"/>
    <p:sldId id="281" r:id="rId23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undram Sivamalai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74" autoAdjust="0"/>
  </p:normalViewPr>
  <p:slideViewPr>
    <p:cSldViewPr>
      <p:cViewPr>
        <p:scale>
          <a:sx n="125" d="100"/>
          <a:sy n="125" d="100"/>
        </p:scale>
        <p:origin x="-13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682" y="-51"/>
      </p:cViewPr>
      <p:guideLst>
        <p:guide orient="horz" pos="3157"/>
        <p:guide pos="217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501095"/>
          </a:xfrm>
          <a:prstGeom prst="rect">
            <a:avLst/>
          </a:prstGeom>
        </p:spPr>
        <p:txBody>
          <a:bodyPr vert="horz" lIns="96625" tIns="48313" rIns="96625" bIns="4831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9" cy="501095"/>
          </a:xfrm>
          <a:prstGeom prst="rect">
            <a:avLst/>
          </a:prstGeom>
        </p:spPr>
        <p:txBody>
          <a:bodyPr vert="horz" lIns="96625" tIns="48313" rIns="96625" bIns="48313" rtlCol="0"/>
          <a:lstStyle>
            <a:lvl1pPr algn="r">
              <a:defRPr sz="1300"/>
            </a:lvl1pPr>
          </a:lstStyle>
          <a:p>
            <a:fld id="{49918684-B204-4AE7-928B-A88017D6472D}" type="datetimeFigureOut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3" rIns="96625" bIns="483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760398"/>
            <a:ext cx="5511800" cy="4509850"/>
          </a:xfrm>
          <a:prstGeom prst="rect">
            <a:avLst/>
          </a:prstGeom>
        </p:spPr>
        <p:txBody>
          <a:bodyPr vert="horz" lIns="96625" tIns="48313" rIns="96625" bIns="483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9" cy="501095"/>
          </a:xfrm>
          <a:prstGeom prst="rect">
            <a:avLst/>
          </a:prstGeom>
        </p:spPr>
        <p:txBody>
          <a:bodyPr vert="horz" lIns="96625" tIns="48313" rIns="96625" bIns="4831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9" cy="501095"/>
          </a:xfrm>
          <a:prstGeom prst="rect">
            <a:avLst/>
          </a:prstGeom>
        </p:spPr>
        <p:txBody>
          <a:bodyPr vert="horz" lIns="96625" tIns="48313" rIns="96625" bIns="48313" rtlCol="0" anchor="b"/>
          <a:lstStyle>
            <a:lvl1pPr algn="r">
              <a:defRPr sz="1300"/>
            </a:lvl1pPr>
          </a:lstStyle>
          <a:p>
            <a:fld id="{F8504829-F9D0-407D-A7DB-275CFAA1D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04829-F9D0-407D-A7DB-275CFAA1D66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C3467-FF4B-4A80-945D-83B2FCAC32AB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0CBC-68CF-456A-AA82-5252AA3E351F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5C21D-0CD7-416F-828E-153213682FF2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426C-5B6E-4736-B788-D4CF252EB611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B8BB-D3F0-47F8-A8DC-BBAE42B372C0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EBF8-B1B9-4AF5-A25F-0A431A284ECA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33A08-6330-42B9-BD1E-786ACB52FA58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59E3-F2B7-4F87-B818-351DCAD3F27B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DF29-1F81-4D3A-A5A3-983A79339E6A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B08B3-38E4-4A1A-B334-6F14550F2818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2432-4616-494E-A92D-BB03FF8BA33A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6BC30-AFCA-486E-9C61-BC53C226A036}" type="datetime1">
              <a:rPr lang="en-US" smtClean="0"/>
              <a:pPr/>
              <a:t>1/3/2023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C0237-5240-4CCD-B885-CC928A1F2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3"/>
            <a:ext cx="7772400" cy="2412000"/>
          </a:xfrm>
        </p:spPr>
        <p:txBody>
          <a:bodyPr>
            <a:normAutofit/>
          </a:bodyPr>
          <a:lstStyle/>
          <a:p>
            <a:r>
              <a:rPr lang="en-AU" sz="3200" dirty="0" smtClean="0"/>
              <a:t>Migraine of the Migrants</a:t>
            </a:r>
            <a:br>
              <a:rPr lang="en-AU" sz="3200" dirty="0" smtClean="0"/>
            </a:br>
            <a:r>
              <a:rPr lang="en-AU" sz="2800" dirty="0" smtClean="0"/>
              <a:t>presented by</a:t>
            </a: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Professor </a:t>
            </a:r>
            <a:r>
              <a:rPr lang="en-AU" sz="2800" dirty="0" smtClean="0"/>
              <a:t>(Dr) </a:t>
            </a:r>
            <a:r>
              <a:rPr lang="en-AU" sz="2800" dirty="0" err="1" smtClean="0"/>
              <a:t>Sundram</a:t>
            </a:r>
            <a:r>
              <a:rPr lang="en-AU" sz="2800" dirty="0" smtClean="0"/>
              <a:t> </a:t>
            </a:r>
            <a:r>
              <a:rPr lang="en-AU" sz="2800" dirty="0" err="1" smtClean="0"/>
              <a:t>Sivamalai</a:t>
            </a:r>
            <a:r>
              <a:rPr lang="en-AU" sz="2800" dirty="0" smtClean="0"/>
              <a:t/>
            </a:r>
            <a:br>
              <a:rPr lang="en-AU" sz="2800" dirty="0" smtClean="0"/>
            </a:br>
            <a:r>
              <a:rPr lang="en-AU" sz="2800" dirty="0" smtClean="0"/>
              <a:t>President of Emotional </a:t>
            </a:r>
            <a:r>
              <a:rPr lang="en-AU" sz="2800" dirty="0" smtClean="0"/>
              <a:t>Well-Being </a:t>
            </a:r>
            <a:r>
              <a:rPr lang="en-AU" sz="2800" dirty="0" smtClean="0"/>
              <a:t>Institute, Geneva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3633994"/>
            <a:ext cx="7563802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Migrant Workers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According to International Labour Organisation (2021),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there were 169 million migrant workers across the world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which equates to two third of the 272 million global stock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 international migrants.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There were generally more males than female migrant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workers across the world.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There were 98.9 million males in comparison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70.1 million females in 2019.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 61% of the migrant workers resided mainly in three countries: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Northern America, the Arab States and Southern and Western Europe.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27584" y="424398"/>
            <a:ext cx="7740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A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Remittances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Migrants who live in host countries save and send money to families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 their countries of origin.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These financial or in-kind support are remittances.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In 2020 it was USD 702 billion of remittance, (International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Monetary Fund, 2020).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- In 2020 the top five remittance recipient countries were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India, China, Mexico, the Philippines and Egypt.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Despite the supportive nature, remittance recipients can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become depend on it and subsequently can lead to 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culture of lowering the work force of the host nations.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 The United States had mainly been the remittance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forwarding country – 2019-2020 USD 68 million,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followed by United Arab Emirates, Saudi Arabia,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Switzerland and Germany. (</a:t>
            </a:r>
            <a:r>
              <a:rPr lang="en-AU" sz="2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Ghosh</a:t>
            </a: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2006) </a:t>
            </a:r>
            <a:endParaRPr lang="en-A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5359173"/>
            <a:ext cx="7466531" cy="932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Refugees and Asylum Seekers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According to UNHCR in 2020 there was a total of 26.4 million refugees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globally with 20.7 million under the UNHCR stream.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There were 4.1 million people seeking international protection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waiting for their status assessment.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United States remained the top with 250,800 claims and Germany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with 102,600 claims. </a:t>
            </a:r>
            <a:endParaRPr lang="en-A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Non-accompanied and separated children lodged estimation 21,000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individual asylum applications in 2020.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8847"/>
            <a:ext cx="8352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(a) In 2020 the top ten countries of origin were: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Syrian Arab Republic (with ongoing conflict)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2. Afghanistan (instability and violence),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3. South Sudan,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4. Myanmar,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5. Democratic Republic of the Congo,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6. Somalia,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7. Sudan,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8. Central African Republic,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9. Eritrea and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10. Burundi.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50770"/>
            <a:ext cx="8604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(b) In 2020, over 250,000 refugees were returned to their countries of origin, UNHCR, 2021).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Around 34,400 refugees were admitted for resettlement globally.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 main settlement countries were United States (9,600 people) and Canada (9200 people),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which is a sharp decrease from the previous year (US 27,500 and Canada 30,100).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The big fall in number is due to the global pandemic, lowering in number for admission of refugees and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strict security screening from high –risk countries.</a:t>
            </a:r>
            <a:endParaRPr lang="en-A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2781696"/>
            <a:ext cx="7403502" cy="8340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Internally Displaced People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(Internal Displacement Monitoring Centre, 2021) </a:t>
            </a:r>
            <a:endParaRPr kumimoji="0" lang="en-A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About 48million people were internally displaced in 2020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due to conflict and violence in 59 countries and territories,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mostly in Middle East or Sub- Saharan Africa.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disasters caused around 7 million people to be displaced in 2020.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The Democratic Republic of Congo (2.2 million)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Syrian Arab Republic (1.8 million) has the highest number of new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displacements due to conflict and violence.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Generally the displacements by disasters outnumbered the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violence and conflicts.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2695"/>
            <a:ext cx="7772400" cy="5220000"/>
          </a:xfrm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en-AU" sz="2200" dirty="0" smtClean="0"/>
              <a:t>The global migration pattern provides:</a:t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- a clear overview of emotionally disturbed people across the world</a:t>
            </a:r>
            <a:br>
              <a:rPr lang="en-AU" sz="2200" dirty="0" smtClean="0"/>
            </a:br>
            <a:r>
              <a:rPr lang="en-AU" sz="2200" dirty="0" smtClean="0"/>
              <a:t>- many are moving in desperation to seek for a place to live </a:t>
            </a:r>
            <a:br>
              <a:rPr lang="en-AU" sz="2200" dirty="0" smtClean="0"/>
            </a:br>
            <a:r>
              <a:rPr lang="en-AU" sz="2200" dirty="0" smtClean="0"/>
              <a:t>- for some, the struggle still continues even after they have found a country to settle!</a:t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16632"/>
            <a:ext cx="8784000" cy="38472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4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b="1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On going settlement challenges to migrants (Australian context)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AU" sz="20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Health: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Many refugees before they settle in Australia had gone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through physical and mental stress.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-If they have fled from war torn countries, they are severely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affected both physically and mentally.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-Accessing the health services is complicated unless assisted,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-Insufficient  appropriate mental health services,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-Poor sexual and reproductive health support from migrant family,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- Poor nutrition knowledge, etc</a:t>
            </a:r>
            <a:endParaRPr lang="en-A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-2556967"/>
            <a:ext cx="7718395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Education: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Many of them can speak several languages but not </a:t>
            </a:r>
            <a:r>
              <a:rPr kumimoji="0" lang="en-A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English.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Government has special English language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programs for migrants (but limited),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attending </a:t>
            </a:r>
            <a:r>
              <a:rPr kumimoji="0" lang="en-A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classes and working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 support families at the same time,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-adjusting to </a:t>
            </a:r>
            <a:r>
              <a:rPr kumimoji="0" lang="en-A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formal education,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-inappropriate admission to classes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 often older than their class-mates),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-poor recognition of prior learning,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Transport: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vehicles to </a:t>
            </a:r>
            <a:r>
              <a:rPr kumimoji="0" lang="en-A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access services,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work and education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Driver’s license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test in English 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 stressful.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-Owning </a:t>
            </a:r>
            <a:r>
              <a:rPr kumimoji="0" lang="en-A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roadworthy vehicles 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is on-going challenge,   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Citizenship: 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Passing the Citizenship test in English is a big challenge! 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3"/>
            <a:ext cx="8316000" cy="5148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AU" sz="2000" b="1" dirty="0" smtClean="0"/>
              <a:t>Pausing for a moment-</a:t>
            </a: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 smtClean="0"/>
              <a:t>The migraine of the migrants is on a continuum – for some their circumstances may have improved but their migraine may still continue. They may have settled comfortably but still not happy and can have a poor sense of belongingness!</a:t>
            </a:r>
            <a:br>
              <a:rPr lang="en-AU" sz="2000" dirty="0" smtClean="0"/>
            </a:b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 smtClean="0"/>
              <a:t>Question: What can we do to assist or support the migrants at the local, national or international level?</a:t>
            </a:r>
            <a:br>
              <a:rPr lang="en-AU" sz="2000" dirty="0" smtClean="0"/>
            </a:br>
            <a:r>
              <a:rPr lang="en-AU" sz="2000" dirty="0" smtClean="0"/>
              <a:t>How can we make a difference to their future well-being?</a:t>
            </a:r>
            <a:br>
              <a:rPr lang="en-AU" sz="2000" dirty="0" smtClean="0"/>
            </a:br>
            <a:r>
              <a:rPr lang="en-AU" sz="2000" dirty="0" smtClean="0"/>
              <a:t>Can we be the first one to ignite them to improve their emotional well-being?</a:t>
            </a:r>
            <a:br>
              <a:rPr lang="en-AU" sz="20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44623"/>
            <a:ext cx="8928000" cy="4428000"/>
          </a:xfrm>
        </p:spPr>
        <p:txBody>
          <a:bodyPr>
            <a:normAutofit/>
          </a:bodyPr>
          <a:lstStyle/>
          <a:p>
            <a:pPr algn="l"/>
            <a:r>
              <a:rPr lang="en-AU" sz="2400" dirty="0" smtClean="0"/>
              <a:t>Outline of the session</a:t>
            </a:r>
            <a:br>
              <a:rPr lang="en-AU" sz="2400" dirty="0" smtClean="0"/>
            </a:br>
            <a:r>
              <a:rPr lang="en-AU" sz="2400" dirty="0" smtClean="0"/>
              <a:t>1. The global human migration pattern and related issues</a:t>
            </a:r>
            <a:br>
              <a:rPr lang="en-AU" sz="2400" dirty="0" smtClean="0"/>
            </a:br>
            <a:r>
              <a:rPr lang="en-AU" sz="2400" dirty="0" smtClean="0"/>
              <a:t>2. The on-going settlement challenges of migrants</a:t>
            </a:r>
            <a:br>
              <a:rPr lang="en-AU" sz="2400" dirty="0" smtClean="0"/>
            </a:br>
            <a:r>
              <a:rPr lang="en-AU" sz="2400" dirty="0" smtClean="0"/>
              <a:t>3. The role of volunteers and non-government organisation</a:t>
            </a:r>
            <a:br>
              <a:rPr lang="en-AU" sz="2400" dirty="0" smtClean="0"/>
            </a:br>
            <a:r>
              <a:rPr lang="en-AU" sz="2400" dirty="0" smtClean="0"/>
              <a:t>     and their support for migrants (an Australian perspective)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080" y="-243408"/>
            <a:ext cx="7884000" cy="7524000"/>
          </a:xfrm>
        </p:spPr>
        <p:txBody>
          <a:bodyPr>
            <a:normAutofit fontScale="90000"/>
          </a:bodyPr>
          <a:lstStyle/>
          <a:p>
            <a:pPr marL="457200" indent="-457200" algn="l"/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200" b="1" u="sng" dirty="0" smtClean="0"/>
              <a:t>Examples of support for migrant settlements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At International level: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- Emotional Well-Being Institute</a:t>
            </a:r>
            <a:br>
              <a:rPr lang="en-US" sz="2200" dirty="0" smtClean="0"/>
            </a:br>
            <a:r>
              <a:rPr lang="en-US" sz="2200" dirty="0" smtClean="0"/>
              <a:t>- </a:t>
            </a:r>
            <a:r>
              <a:rPr lang="en-US" sz="2200" dirty="0" err="1" smtClean="0"/>
              <a:t>AusAid</a:t>
            </a:r>
            <a:r>
              <a:rPr lang="en-US" sz="2200" dirty="0" smtClean="0"/>
              <a:t> – Indonesia (pr)</a:t>
            </a:r>
            <a:br>
              <a:rPr lang="en-US" sz="2200" dirty="0" smtClean="0"/>
            </a:br>
            <a:r>
              <a:rPr lang="en-US" sz="2200" dirty="0" smtClean="0"/>
              <a:t>- Intercultural City of the European Council</a:t>
            </a:r>
            <a:br>
              <a:rPr lang="en-US" sz="2200" dirty="0" smtClean="0"/>
            </a:br>
            <a:r>
              <a:rPr lang="en-US" sz="2200" b="1" dirty="0" smtClean="0"/>
              <a:t>National Level: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- National Health and Medical Research Council (NHMRC) – Community Observer</a:t>
            </a:r>
            <a:br>
              <a:rPr lang="en-US" sz="2200" dirty="0" smtClean="0"/>
            </a:br>
            <a:r>
              <a:rPr lang="en-US" sz="2200" dirty="0" smtClean="0"/>
              <a:t>- Asthma Australia – Consumer Advisory Council  and Research</a:t>
            </a:r>
            <a:br>
              <a:rPr lang="en-US" sz="2200" dirty="0" smtClean="0"/>
            </a:br>
            <a:r>
              <a:rPr lang="en-US" sz="2200" dirty="0" smtClean="0"/>
              <a:t>- Federation of Ethnic Communities’ Councils of Australia – Deputy Chairperson(pr)</a:t>
            </a:r>
            <a:br>
              <a:rPr lang="en-US" sz="2200" dirty="0" smtClean="0"/>
            </a:br>
            <a:r>
              <a:rPr lang="en-US" sz="2200" b="1" dirty="0" smtClean="0"/>
              <a:t>State Levels: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- Ethnic Communities Council of Vitoria – Board member + Regional Convener</a:t>
            </a:r>
            <a:br>
              <a:rPr lang="en-US" sz="2200" dirty="0" smtClean="0"/>
            </a:br>
            <a:r>
              <a:rPr lang="en-US" sz="2200" dirty="0" smtClean="0"/>
              <a:t>- Victorian Eye-Care Services- Board Member </a:t>
            </a:r>
            <a:br>
              <a:rPr lang="en-US" sz="2200" dirty="0" smtClean="0"/>
            </a:br>
            <a:r>
              <a:rPr lang="en-US" sz="2200" dirty="0" smtClean="0"/>
              <a:t>- Victorian Multicultural Council – Commissioner (pr)</a:t>
            </a:r>
            <a:br>
              <a:rPr lang="en-US" sz="2200" dirty="0" smtClean="0"/>
            </a:br>
            <a:r>
              <a:rPr lang="en-US" sz="2200" dirty="0" smtClean="0"/>
              <a:t>- Advisory Boards for Ministers of Health, Responsible Gambling</a:t>
            </a:r>
            <a:br>
              <a:rPr lang="en-US" sz="2200" dirty="0" smtClean="0"/>
            </a:b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7384"/>
            <a:ext cx="8244000" cy="4824000"/>
          </a:xfrm>
        </p:spPr>
        <p:txBody>
          <a:bodyPr>
            <a:normAutofit/>
          </a:bodyPr>
          <a:lstStyle/>
          <a:p>
            <a:pPr algn="l"/>
            <a:r>
              <a:rPr lang="en-AU" sz="2000" b="1" dirty="0" smtClean="0"/>
              <a:t>At Local Level</a:t>
            </a:r>
            <a:r>
              <a:rPr lang="en-AU" sz="2000" dirty="0" smtClean="0"/>
              <a:t/>
            </a:r>
            <a:br>
              <a:rPr lang="en-AU" sz="2000" dirty="0" smtClean="0"/>
            </a:br>
            <a:r>
              <a:rPr lang="en-AU" sz="2000" dirty="0" smtClean="0"/>
              <a:t>- Ballarat Regional Multicultural Council – Foundation Chair (pr)</a:t>
            </a:r>
            <a:br>
              <a:rPr lang="en-AU" sz="2000" dirty="0" smtClean="0"/>
            </a:br>
            <a:r>
              <a:rPr lang="en-AU" sz="2000" dirty="0" smtClean="0"/>
              <a:t>      - currently on the Board of BRMC</a:t>
            </a:r>
            <a:br>
              <a:rPr lang="en-AU" sz="2000" dirty="0" smtClean="0"/>
            </a:br>
            <a:r>
              <a:rPr lang="en-AU" sz="2000" dirty="0" smtClean="0"/>
              <a:t>- BAAG - Ballarat Afghanistan Action Group – Interim executive  team to establish a formal organisation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Local organizations e.g. </a:t>
            </a:r>
            <a:r>
              <a:rPr lang="en-AU" sz="2000" dirty="0" smtClean="0"/>
              <a:t>Indian Associations (The Ballarat Indian Association, Ballarat Hindu Temple and Cultural Centre) - Advisor</a:t>
            </a:r>
            <a:br>
              <a:rPr lang="en-AU" sz="2000" dirty="0" smtClean="0"/>
            </a:br>
            <a:r>
              <a:rPr lang="en-AU" sz="2000" dirty="0" smtClean="0"/>
              <a:t>- Intercultural Advisory Council – City of Ballarat</a:t>
            </a:r>
            <a:br>
              <a:rPr lang="en-AU" sz="2000" dirty="0" smtClean="0"/>
            </a:br>
            <a:r>
              <a:rPr lang="en-AU" sz="2000" dirty="0" smtClean="0"/>
              <a:t/>
            </a:r>
            <a:br>
              <a:rPr lang="en-AU" sz="2000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860976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6464" y="188640"/>
            <a:ext cx="7848000" cy="5328000"/>
          </a:xfrm>
        </p:spPr>
        <p:txBody>
          <a:bodyPr>
            <a:normAutofit fontScale="90000"/>
          </a:bodyPr>
          <a:lstStyle/>
          <a:p>
            <a:pPr algn="l"/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en-AU" sz="2200" b="1" dirty="0" smtClean="0"/>
              <a:t>In Summary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-I have shared the migration pattern of the world – movement of people, seeking for a place to live...</a:t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-There are still on going settlement challenges from an Australian perspective</a:t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- there are several examples of NGOs and how they can support migrants’ needs. I shared my roles at different levels from government and NGO portfolios</a:t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b="1" dirty="0" smtClean="0"/>
              <a:t>Conclusion</a:t>
            </a: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The ‘migraine of the migrants’ is a continuum, with some exception for some migrants. </a:t>
            </a:r>
            <a:br>
              <a:rPr lang="en-AU" sz="2200" dirty="0" smtClean="0"/>
            </a:br>
            <a:r>
              <a:rPr lang="en-AU" sz="2200" dirty="0" smtClean="0"/>
              <a:t>As a caring society, we need to explore on how we can be a support for migrants, especially for those who are in vulnerable circumstances.</a:t>
            </a:r>
            <a:br>
              <a:rPr lang="en-AU" sz="2200" dirty="0" smtClean="0"/>
            </a:br>
            <a:r>
              <a:rPr lang="en-AU" sz="2400" dirty="0" smtClean="0"/>
              <a:t> </a:t>
            </a:r>
            <a:br>
              <a:rPr lang="en-AU" sz="2400" dirty="0" smtClean="0"/>
            </a:br>
            <a:r>
              <a:rPr lang="en-AU" sz="2400" dirty="0" smtClean="0"/>
              <a:t/>
            </a:r>
            <a:br>
              <a:rPr lang="en-AU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16632"/>
            <a:ext cx="889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 smtClean="0"/>
              <a:t>The 2020 figure estimates that there are about 281 million international migrants, that is, about 3.6 per cent of the global population (International Migrant Stock, 2020).  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According to United Nation a very large numbers migrate within countries (Human Development Report, 2019). 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International migration can occur voluntarily such as people seeking for work, family reasons, and studies.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On the other hand, migration happens where people are compelled to leave because of conflict in the home land, persecution and disaster. 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The flow of the international migration has been reduced about two million because of global restrictions on travel with the COVID-19 pandemic health crises (United Nations Department of Economic and Social Affairs, 2021).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7793796"/>
            <a:ext cx="7845481" cy="1166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12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International</a:t>
            </a:r>
            <a:r>
              <a:rPr kumimoji="0" lang="en-A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Migrant’s 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current residences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0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According to UN Department of Economics and Social Affairs (2021),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Europe is the largest destination of 87 million for international migrants.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Currently there are 86 million international migrants living in Asia.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North America has 59 million international migrants while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Africa has 25 million migrants.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Approximately 9 million live in Oceania.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271676"/>
            <a:ext cx="68435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Destinations for international migrants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(UN</a:t>
            </a:r>
            <a:r>
              <a:rPr kumimoji="0" lang="en-A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Department of Economic and Social Affairs, 2021) </a:t>
            </a:r>
            <a:endParaRPr kumimoji="0" lang="en-A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000" b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top 5 destinations for international migrants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1. United States of America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for 51 million international migrants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Germany is the second top destination for 16 million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Saudi Arabia as the third largest for 13 million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Fourth for Russia Federation with 12 million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5.UK for 9 million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2111945"/>
            <a:ext cx="7384201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There are 18 million emigrants living abroad from India.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2. Mexico as the second largest 11 million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Russian Federation has about 11 million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China has about 10 million living abroad.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AU" sz="20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Syrian Arab Republic has over 8 million abroad mainly as refugees. 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33462"/>
            <a:ext cx="5815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Countries of origins for international migrants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(UN Department of Economic and Social Affairs, 2021)</a:t>
            </a:r>
            <a:endParaRPr kumimoji="0" lang="en-A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473095"/>
            <a:ext cx="710515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Country-to-country international migrations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(UN Department of Economic and Social Affairs, 2021)</a:t>
            </a:r>
            <a:endParaRPr kumimoji="0" lang="en-A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Mexico to USA – 11 million people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Syrian Arab Republic to Turkey – about 4 million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(mainly displaced people)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India to United Arab Emirates – 3 million (mainly labour migrants)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Russian Federation to Ukraine – 3 million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Ukraine to Russia – 3 million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3967896"/>
            <a:ext cx="8424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</a:tabLst>
            </a:pPr>
            <a:r>
              <a:rPr lang="en-AU" sz="2000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International migrants: age and gender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971800" algn="ctr"/>
              </a:tabLs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Most of them are between 15 to 64 years of age.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971800" algn="ctr"/>
              </a:tabLs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More males 52.1%  (146 million males) and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971800" algn="ctr"/>
              </a:tabLst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females 47.9% (135 million females).</a:t>
            </a:r>
            <a:endParaRPr lang="en-A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36512" y="359365"/>
            <a:ext cx="773667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International Migration movement information challenges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AU" sz="20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Koser</a:t>
            </a:r>
            <a:r>
              <a:rPr lang="en-A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2010)</a:t>
            </a:r>
            <a:endParaRPr kumimoji="0" lang="en-A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Some countries do not collect exit data except entries only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on cross-borders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Migratory travels are difficult to separate from businesses and tourisms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Resources for data collect infrastructure systems and experts about 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system knowledge especially for developing countries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The geography of some countries with archipelagic nature poses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difficulties for border management.  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47741"/>
            <a:ext cx="7824321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During the movement of the migrants, their journeys can sometimes be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unsafe and even deadly outcomes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because of the social, political,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economic and environmental uncertainties (</a:t>
            </a:r>
            <a:r>
              <a:rPr lang="en-AU" sz="2000" dirty="0" smtClean="0"/>
              <a:t>McAuliffe, et al. 2017)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According to the IOM, in 2020 the number of migrant deaths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was around 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3900 people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Mediterranean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has known to be the highest fatalities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A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1460 deaths) in 2020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It is very challenging to obtain the accurate data on the missing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migrants because of the discrete route they take to evade detection.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COVID-19 pandemic had greatly impacted the migrant mobility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across the globe, both internal and internationally.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Many countries across the world had imposed strict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travel rules and as such country borders were closed to stop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departures and entries, including their own citizen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lang="en-AU" sz="2000" dirty="0" smtClean="0"/>
              <a:t>Global Mobility Restrictions Update, 2020)</a:t>
            </a:r>
            <a:r>
              <a:rPr kumimoji="0" lang="en-A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A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Prof Sundram Sivamalai - Migraine of the Migrants - 2022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17858</TotalTime>
  <Words>1563</Words>
  <Application>Microsoft Office PowerPoint</Application>
  <PresentationFormat>On-screen Show (4:3)</PresentationFormat>
  <Paragraphs>322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Migraine of the Migrants presented by Professor (Dr) Sundram Sivamalai President of Emotional Well-Being Institute, Geneva</vt:lpstr>
      <vt:lpstr>Outline of the session 1. The global human migration pattern and related issues 2. The on-going settlement challenges of migrants 3. The role of volunteers and non-government organisation      and their support for migrants (an Australian perspective)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The global migration pattern provides:  - a clear overview of emotionally disturbed people across the world - many are moving in desperation to seek for a place to live  - for some, the struggle still continues even after they have found a country to settle!        </vt:lpstr>
      <vt:lpstr>Slide 17</vt:lpstr>
      <vt:lpstr>Slide 18</vt:lpstr>
      <vt:lpstr>Pausing for a moment- The migraine of the migrants is on a continuum – for some their circumstances may have improved but their migraine may still continue. They may have settled comfortably but still not happy and can have a poor sense of belongingness!  Question: What can we do to assist or support the migrants at the local, national or international level? How can we make a difference to their future well-being? Can we be the first one to ignite them to improve their emotional well-being?   </vt:lpstr>
      <vt:lpstr> Examples of support for migrant settlements At International level: - Emotional Well-Being Institute - AusAid – Indonesia (pr) - Intercultural City of the European Council National Level: - National Health and Medical Research Council (NHMRC) – Community Observer - Asthma Australia – Consumer Advisory Council  and Research - Federation of Ethnic Communities’ Councils of Australia – Deputy Chairperson(pr) State Levels: - Ethnic Communities Council of Vitoria – Board member + Regional Convener - Victorian Eye-Care Services- Board Member  - Victorian Multicultural Council – Commissioner (pr) - Advisory Boards for Ministers of Health, Responsible Gambling      </vt:lpstr>
      <vt:lpstr>At Local Level - Ballarat Regional Multicultural Council – Foundation Chair (pr)       - currently on the Board of BRMC - BAAG - Ballarat Afghanistan Action Group – Interim executive  team to establish a formal organisation  - Local organizations e.g. Indian Associations (The Ballarat Indian Association, Ballarat Hindu Temple and Cultural Centre) - Advisor - Intercultural Advisory Council – City of Ballarat  </vt:lpstr>
      <vt:lpstr> In Summary -I have shared the migration pattern of the world – movement of people, seeking for a place to live...  -There are still on going settlement challenges from an Australian perspective  - there are several examples of NGOs and how they can support migrants’ needs. I shared my roles at different levels from government and NGO portfolios  Conclusion The ‘migraine of the migrants’ is a continuum, with some exception for some migrants.  As a caring society, we need to explore on how we can be a support for migrants, especially for those who are in vulnerable circumstances.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2020 figure estimates that there are about 281 million international migrants, that is, about 3.6 per cent of the global population1.  According to United Nation a very large numbers migrate within countries 2.</dc:title>
  <dc:creator>Sundram Sivamalai</dc:creator>
  <cp:lastModifiedBy>Sundram Sivamalai</cp:lastModifiedBy>
  <cp:revision>214</cp:revision>
  <dcterms:created xsi:type="dcterms:W3CDTF">2022-06-22T10:47:57Z</dcterms:created>
  <dcterms:modified xsi:type="dcterms:W3CDTF">2023-01-03T01:06:26Z</dcterms:modified>
</cp:coreProperties>
</file>