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7" r:id="rId2"/>
    <p:sldId id="320" r:id="rId3"/>
    <p:sldId id="315" r:id="rId4"/>
    <p:sldId id="259" r:id="rId5"/>
    <p:sldId id="316" r:id="rId6"/>
    <p:sldId id="322" r:id="rId7"/>
    <p:sldId id="284" r:id="rId8"/>
    <p:sldId id="326" r:id="rId9"/>
    <p:sldId id="323" r:id="rId10"/>
    <p:sldId id="324" r:id="rId11"/>
  </p:sldIdLst>
  <p:sldSz cx="9144000" cy="6858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2" autoAdjust="0"/>
    <p:restoredTop sz="86397" autoAdjust="0"/>
  </p:normalViewPr>
  <p:slideViewPr>
    <p:cSldViewPr>
      <p:cViewPr>
        <p:scale>
          <a:sx n="75" d="100"/>
          <a:sy n="75" d="100"/>
        </p:scale>
        <p:origin x="-1416" y="-44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895" y="-72"/>
      </p:cViewPr>
      <p:guideLst>
        <p:guide orient="horz" pos="3155"/>
        <p:guide pos="216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397839BE-162F-4D10-83A8-E1264DB8A851}" type="datetimeFigureOut">
              <a:rPr lang="en-US" smtClean="0"/>
              <a:pPr/>
              <a:t>10/25/2019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366B47F9-230E-41FA-A8DF-C209B61D8B21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B47F9-230E-41FA-A8DF-C209B61D8B21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3FD1-9B61-414B-A5A7-87AE7E0CBA90}" type="datetime1">
              <a:rPr lang="en-US" smtClean="0"/>
              <a:pPr/>
              <a:t>10/25/2019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Sundram Sivamalai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1103-39A5-4E59-BA1C-685DE31F966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E28D-8AF8-4C3D-8FAD-E1D5F8038F4D}" type="datetime1">
              <a:rPr lang="en-US" smtClean="0"/>
              <a:pPr/>
              <a:t>10/25/2019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Sundram Sivamalai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1103-39A5-4E59-BA1C-685DE31F966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B6DD-7C8C-4D89-A3D5-46FAFBD2B46C}" type="datetime1">
              <a:rPr lang="en-US" smtClean="0"/>
              <a:pPr/>
              <a:t>10/25/2019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Sundram Sivamalai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1103-39A5-4E59-BA1C-685DE31F966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439F-B4E4-489B-8E0F-DC6CEF5D5926}" type="datetime1">
              <a:rPr lang="en-US" smtClean="0"/>
              <a:pPr/>
              <a:t>10/25/2019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Sundram Sivamalai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1103-39A5-4E59-BA1C-685DE31F966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4125-8219-48B3-B21F-59F9AD314A43}" type="datetime1">
              <a:rPr lang="en-US" smtClean="0"/>
              <a:pPr/>
              <a:t>10/25/2019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Sundram Sivamalai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1103-39A5-4E59-BA1C-685DE31F966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700A-6128-4A4B-BECE-02F5B13C031F}" type="datetime1">
              <a:rPr lang="en-US" smtClean="0"/>
              <a:pPr/>
              <a:t>10/25/2019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Sundram Sivamalai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1103-39A5-4E59-BA1C-685DE31F966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48B1-27B5-4725-B5E7-2B9312797D82}" type="datetime1">
              <a:rPr lang="en-US" smtClean="0"/>
              <a:pPr/>
              <a:t>10/25/2019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Sundram Sivamalai</a:t>
            </a: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1103-39A5-4E59-BA1C-685DE31F966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D7AD-603E-4498-A260-692D9BF372AE}" type="datetime1">
              <a:rPr lang="en-US" smtClean="0"/>
              <a:pPr/>
              <a:t>10/25/2019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Sundram Sivamalai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1103-39A5-4E59-BA1C-685DE31F966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BAA73-D15C-4B4A-8027-0824829F3CEC}" type="datetime1">
              <a:rPr lang="en-US" smtClean="0"/>
              <a:pPr/>
              <a:t>10/25/2019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Sundram Sivamalai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1103-39A5-4E59-BA1C-685DE31F966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1FA15-DC34-44D9-8C3B-321E0B097E11}" type="datetime1">
              <a:rPr lang="en-US" smtClean="0"/>
              <a:pPr/>
              <a:t>10/25/2019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Sundram Sivamalai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1103-39A5-4E59-BA1C-685DE31F966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2016-158A-4FFD-A9AF-8A6BBA19073C}" type="datetime1">
              <a:rPr lang="en-US" smtClean="0"/>
              <a:pPr/>
              <a:t>10/25/2019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Sundram Sivamalai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1103-39A5-4E59-BA1C-685DE31F966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7AAD8-4A68-489A-A71A-78E7726098B1}" type="datetime1">
              <a:rPr lang="en-US" smtClean="0"/>
              <a:pPr/>
              <a:t>10/25/2019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 smtClean="0"/>
              <a:t>Sundram Sivamalai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01103-39A5-4E59-BA1C-685DE31F9669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AU" sz="4000" b="1" dirty="0" smtClean="0"/>
              <a:t>Disparity</a:t>
            </a:r>
            <a:r>
              <a:rPr lang="en-AU" sz="4000" b="1" baseline="0" dirty="0" smtClean="0"/>
              <a:t> between </a:t>
            </a:r>
            <a:r>
              <a:rPr lang="en-AU" sz="4000" b="1" dirty="0" smtClean="0"/>
              <a:t>Indigenous and Non-Indigenous Australian Emotional Well-Being </a:t>
            </a:r>
          </a:p>
          <a:p>
            <a:endParaRPr lang="en-US" sz="4000" b="1" dirty="0" smtClean="0"/>
          </a:p>
          <a:p>
            <a:endParaRPr lang="en-AU" sz="4000" b="1" dirty="0" smtClean="0"/>
          </a:p>
          <a:p>
            <a:pPr>
              <a:buFont typeface="Wingdings" pitchFamily="2" charset="2"/>
              <a:buNone/>
            </a:pPr>
            <a:r>
              <a:rPr lang="en-AU" dirty="0" smtClean="0"/>
              <a:t>Dr </a:t>
            </a:r>
            <a:r>
              <a:rPr lang="en-AU" dirty="0" err="1" smtClean="0"/>
              <a:t>Sundram</a:t>
            </a:r>
            <a:r>
              <a:rPr lang="en-AU" dirty="0" smtClean="0"/>
              <a:t> </a:t>
            </a:r>
            <a:r>
              <a:rPr lang="en-AU" dirty="0" err="1" smtClean="0"/>
              <a:t>Sivamalai</a:t>
            </a:r>
            <a:r>
              <a:rPr lang="en-AU" dirty="0" smtClean="0"/>
              <a:t> </a:t>
            </a:r>
          </a:p>
          <a:p>
            <a:pPr>
              <a:buFont typeface="Wingdings" pitchFamily="2" charset="2"/>
              <a:buNone/>
            </a:pP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Sundram Sivamalai</a:t>
            </a: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ongoing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There are very few well- evaluated Indigenous specific programs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Sundram Sivamalai</a:t>
            </a: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Session 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Defining the ‘true’ Indigenous Australian</a:t>
            </a:r>
          </a:p>
          <a:p>
            <a:r>
              <a:rPr lang="en-AU" dirty="0" smtClean="0"/>
              <a:t>Definition of Emotional Wellbeing (EWB)</a:t>
            </a:r>
          </a:p>
          <a:p>
            <a:r>
              <a:rPr lang="en-AU" dirty="0" smtClean="0"/>
              <a:t>Status of the EWB of Indigenous Australians</a:t>
            </a:r>
          </a:p>
          <a:p>
            <a:r>
              <a:rPr lang="en-AU" dirty="0" smtClean="0"/>
              <a:t>The disparity of EWB of Indigenous and Non-Indigenous Australian</a:t>
            </a:r>
          </a:p>
          <a:p>
            <a:r>
              <a:rPr lang="en-AU" dirty="0" smtClean="0"/>
              <a:t>Some causal factors for the low EWB in Indigenous  Australians</a:t>
            </a:r>
          </a:p>
          <a:p>
            <a:r>
              <a:rPr lang="en-AU" dirty="0" smtClean="0"/>
              <a:t>Some possible strategies to address the disparity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Sundram Sivamalai</a:t>
            </a: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/>
              <a:t>Who are the ‘true’ Indigenous people  of Australia?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AU" dirty="0" smtClean="0"/>
              <a:t>The Australian Government has adopted that a true Indigenous Australian as:</a:t>
            </a:r>
          </a:p>
          <a:p>
            <a:r>
              <a:rPr lang="en-AU" dirty="0" smtClean="0"/>
              <a:t>A person with Aboriginal and or Torres </a:t>
            </a:r>
            <a:r>
              <a:rPr lang="en-AU" dirty="0" smtClean="0"/>
              <a:t>Strait </a:t>
            </a:r>
            <a:r>
              <a:rPr lang="en-AU" dirty="0" smtClean="0"/>
              <a:t>Islander origin and</a:t>
            </a:r>
          </a:p>
          <a:p>
            <a:r>
              <a:rPr lang="en-AU" dirty="0" smtClean="0"/>
              <a:t>Has identities as an Aboriginal and Torres </a:t>
            </a:r>
            <a:r>
              <a:rPr lang="en-AU" dirty="0" smtClean="0"/>
              <a:t>Strait </a:t>
            </a:r>
            <a:r>
              <a:rPr lang="en-AU" dirty="0" smtClean="0"/>
              <a:t>person and also</a:t>
            </a:r>
          </a:p>
          <a:p>
            <a:r>
              <a:rPr lang="en-AU" dirty="0" smtClean="0"/>
              <a:t>Has been accepted by the Aboriginal and or by the Torres </a:t>
            </a:r>
            <a:r>
              <a:rPr lang="en-AU" dirty="0" smtClean="0"/>
              <a:t>Strait </a:t>
            </a:r>
            <a:r>
              <a:rPr lang="en-AU" dirty="0" smtClean="0"/>
              <a:t>Islander community, in which they live and or come from.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Sundram Sivamalai</a:t>
            </a: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Sundram Sivamalai</a:t>
            </a:r>
            <a:endParaRPr lang="en-US" dirty="0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smtClean="0"/>
              <a:t>What is Emotional Well-Being?</a:t>
            </a:r>
            <a:endParaRPr lang="en-AU" b="1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1200" dirty="0" smtClean="0"/>
              <a:t>Emotional well-being is not the absence of emotions but to channel the emotions in a positive way to move forward in life.</a:t>
            </a:r>
          </a:p>
          <a:p>
            <a:endParaRPr lang="en-AU" sz="11200" dirty="0" smtClean="0"/>
          </a:p>
          <a:p>
            <a:pPr>
              <a:buNone/>
            </a:pPr>
            <a:endParaRPr lang="en-US" sz="11200" dirty="0" smtClean="0"/>
          </a:p>
          <a:p>
            <a:r>
              <a:rPr lang="en-AU" sz="11200" dirty="0" smtClean="0"/>
              <a:t>Emotional well-being of an Australian Indigenous person, relates to their connections with the land, culture, ancestry, family, community, spirituality, physical health and its influence on EWB of the individual(R Milroy, 2014) </a:t>
            </a:r>
            <a:endParaRPr lang="en-US" sz="11200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US" dirty="0" smtClean="0"/>
          </a:p>
          <a:p>
            <a:endParaRPr lang="en-US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Autofit/>
          </a:bodyPr>
          <a:lstStyle/>
          <a:p>
            <a:r>
              <a:rPr lang="en-AU" sz="3200" b="1" dirty="0" smtClean="0"/>
              <a:t>Status of </a:t>
            </a:r>
            <a:r>
              <a:rPr lang="en-AU" sz="3200" b="1" dirty="0" err="1" smtClean="0"/>
              <a:t>EmotionaI</a:t>
            </a:r>
            <a:r>
              <a:rPr lang="en-AU" sz="3200" b="1" dirty="0" smtClean="0"/>
              <a:t/>
            </a:r>
            <a:br>
              <a:rPr lang="en-AU" sz="3200" b="1" dirty="0" smtClean="0"/>
            </a:br>
            <a:r>
              <a:rPr lang="en-AU" sz="3200" b="1" dirty="0" smtClean="0"/>
              <a:t>Wellbeing of Indigenous Australians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AU" dirty="0" smtClean="0"/>
          </a:p>
          <a:p>
            <a:pPr>
              <a:buNone/>
            </a:pPr>
            <a:r>
              <a:rPr lang="en-AU" dirty="0" smtClean="0"/>
              <a:t>According to the 2014 (AIHW):</a:t>
            </a:r>
          </a:p>
          <a:p>
            <a:r>
              <a:rPr lang="en-AU" dirty="0" smtClean="0"/>
              <a:t>Compared to Non-Indigenous, the emotional well-being of Indigenous Health is much lower, but they are generally satisfied with health</a:t>
            </a:r>
          </a:p>
          <a:p>
            <a:r>
              <a:rPr lang="en-AU" dirty="0" smtClean="0"/>
              <a:t>Indigenous Australians who are in workforce tend to be better in the emotional well-being state than the unemployed ones</a:t>
            </a:r>
          </a:p>
          <a:p>
            <a:r>
              <a:rPr lang="en-AU" dirty="0" smtClean="0"/>
              <a:t>Indigenous Australians with higher levels of education tend to participate more in cultural events and celebrations</a:t>
            </a:r>
          </a:p>
          <a:p>
            <a:r>
              <a:rPr lang="en-AU" dirty="0" smtClean="0"/>
              <a:t>Indigenous Australians who are victims of crime or threatened by violence tended have lower levels of emotional well-being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Sundram Sivamalai</a:t>
            </a: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Sundram Sivamalai</a:t>
            </a:r>
            <a:endParaRPr lang="en-AU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629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Disparity of the Emotional Well-Being of Indigenous Australians and Non </a:t>
            </a:r>
            <a:r>
              <a:rPr lang="en-US" sz="4000" b="1" dirty="0" err="1" smtClean="0"/>
              <a:t>Indigeneous</a:t>
            </a:r>
            <a:r>
              <a:rPr lang="en-US" sz="4000" b="1" dirty="0" smtClean="0"/>
              <a:t> Australians</a:t>
            </a:r>
            <a:br>
              <a:rPr lang="en-US" sz="4000" b="1" dirty="0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en-US" sz="2600" dirty="0" smtClean="0"/>
          </a:p>
          <a:p>
            <a:pPr>
              <a:lnSpc>
                <a:spcPct val="80000"/>
              </a:lnSpc>
            </a:pPr>
            <a:r>
              <a:rPr lang="en-US" sz="2600" dirty="0" smtClean="0"/>
              <a:t>At present  (2014) our Indigenous Australians (</a:t>
            </a:r>
            <a:r>
              <a:rPr lang="en-US" sz="2600" dirty="0" err="1" smtClean="0"/>
              <a:t>Ind</a:t>
            </a:r>
            <a:r>
              <a:rPr lang="en-US" sz="2600" dirty="0" smtClean="0"/>
              <a:t> Aus) still suffer from poor emotional well-being in contrast to non-indigenous Australians.</a:t>
            </a:r>
          </a:p>
          <a:p>
            <a:pPr>
              <a:lnSpc>
                <a:spcPct val="80000"/>
              </a:lnSpc>
            </a:pPr>
            <a:r>
              <a:rPr lang="en-AU" sz="2600" dirty="0" smtClean="0"/>
              <a:t>Ind Aus have 3 X more psychological distress than Non Ind Aus.</a:t>
            </a:r>
          </a:p>
          <a:p>
            <a:pPr>
              <a:lnSpc>
                <a:spcPct val="80000"/>
              </a:lnSpc>
            </a:pPr>
            <a:r>
              <a:rPr lang="en-AU" sz="2600" dirty="0" smtClean="0"/>
              <a:t>Intentional self harm in 15-24 year old Ind Aus is 5 X more than Non Ind Aus</a:t>
            </a:r>
          </a:p>
          <a:p>
            <a:pPr>
              <a:lnSpc>
                <a:spcPct val="80000"/>
              </a:lnSpc>
            </a:pPr>
            <a:r>
              <a:rPr lang="en-AU" sz="2600" dirty="0" smtClean="0"/>
              <a:t>The mental health services for Ind Aus are still inadequate and inappropriate</a:t>
            </a:r>
            <a:endParaRPr lang="en-US" sz="2600" dirty="0" smtClean="0"/>
          </a:p>
          <a:p>
            <a:pPr>
              <a:lnSpc>
                <a:spcPct val="80000"/>
              </a:lnSpc>
            </a:pPr>
            <a:r>
              <a:rPr lang="en-US" sz="2600" dirty="0" smtClean="0"/>
              <a:t>Poor emotional well-being relates to mental health concerns and can lead to experience of stress, anxiety, depression, etc. and subsequently to poor physical health as well.</a:t>
            </a:r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Some causal factors for low Emotional Well-Being in the Indigenous Australians</a:t>
            </a:r>
            <a:endParaRPr lang="en-AU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lnSpc>
                <a:spcPct val="90000"/>
              </a:lnSpc>
            </a:pPr>
            <a:endParaRPr lang="en-US" dirty="0" smtClean="0"/>
          </a:p>
          <a:p>
            <a:pPr marL="457200" indent="-457200">
              <a:lnSpc>
                <a:spcPct val="90000"/>
              </a:lnSpc>
            </a:pPr>
            <a:r>
              <a:rPr lang="en-US" dirty="0" smtClean="0"/>
              <a:t>Historically - loss of land or dispossession of their land </a:t>
            </a:r>
          </a:p>
          <a:p>
            <a:pPr marL="457200" indent="-457200">
              <a:lnSpc>
                <a:spcPct val="90000"/>
              </a:lnSpc>
            </a:pPr>
            <a:r>
              <a:rPr lang="en-AU" dirty="0" smtClean="0"/>
              <a:t>Forced removal of Aboriginal and Torres Straight Islander children from their families and home lands  </a:t>
            </a:r>
            <a:endParaRPr lang="en-US" dirty="0" smtClean="0"/>
          </a:p>
          <a:p>
            <a:pPr marL="457200" indent="-457200">
              <a:lnSpc>
                <a:spcPct val="90000"/>
              </a:lnSpc>
            </a:pPr>
            <a:r>
              <a:rPr lang="en-US" dirty="0" smtClean="0"/>
              <a:t>Outcome of the damage to traditional social and political structures and languages</a:t>
            </a:r>
          </a:p>
          <a:p>
            <a:pPr marL="457200" indent="-457200">
              <a:lnSpc>
                <a:spcPct val="90000"/>
              </a:lnSpc>
            </a:pPr>
            <a:r>
              <a:rPr lang="en-US" dirty="0" smtClean="0"/>
              <a:t>Higher incarceration rates and trauma</a:t>
            </a:r>
          </a:p>
          <a:p>
            <a:pPr marL="457200" indent="-457200">
              <a:lnSpc>
                <a:spcPct val="90000"/>
              </a:lnSpc>
            </a:pPr>
            <a:r>
              <a:rPr lang="en-US" dirty="0" smtClean="0"/>
              <a:t>Alcohol and drug overuse</a:t>
            </a:r>
          </a:p>
          <a:p>
            <a:pPr marL="457200" indent="-457200">
              <a:lnSpc>
                <a:spcPct val="90000"/>
              </a:lnSpc>
            </a:pPr>
            <a:r>
              <a:rPr lang="en-AU" dirty="0" smtClean="0"/>
              <a:t>Racism and discrimination</a:t>
            </a:r>
            <a:endParaRPr lang="en-US" dirty="0" smtClean="0"/>
          </a:p>
          <a:p>
            <a:pPr marL="457200" indent="-457200">
              <a:lnSpc>
                <a:spcPct val="90000"/>
              </a:lnSpc>
            </a:pPr>
            <a:r>
              <a:rPr lang="en-US" dirty="0" smtClean="0"/>
              <a:t>High psychological distress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en-US" dirty="0" smtClean="0"/>
              <a:t>The above-mentioned key factors negatively impacts the opportunities to employment, income and better living conditions</a:t>
            </a:r>
          </a:p>
          <a:p>
            <a:pPr marL="457200" indent="-457200">
              <a:lnSpc>
                <a:spcPct val="90000"/>
              </a:lnSpc>
              <a:buNone/>
            </a:pPr>
            <a:endParaRPr lang="en-AU" dirty="0" smtClean="0"/>
          </a:p>
          <a:p>
            <a:pPr marL="457200" indent="-457200">
              <a:lnSpc>
                <a:spcPct val="90000"/>
              </a:lnSpc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Sundram Sivamalai</a:t>
            </a: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-99392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AU" sz="3600" dirty="0" smtClean="0"/>
              <a:t>Strategies to address the low emotional well-being of Indigenous Australians</a:t>
            </a:r>
            <a:endParaRPr lang="en-US" sz="36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55576" y="1388368"/>
            <a:ext cx="6400800" cy="17526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AU" sz="9600" dirty="0" smtClean="0"/>
              <a:t>Dudgeon et 2012, recommended community based preventative approaches: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AU" sz="9600" dirty="0" smtClean="0"/>
              <a:t>Community connectedness, strengthening the individual and rebuilding families with community-based programs with cultural sensitivity 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AU" sz="9600" dirty="0" smtClean="0"/>
              <a:t>Community healing activities program: e.g. men’s healing projects, Stolen Generation healing projects.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AU" sz="9600" dirty="0" smtClean="0"/>
              <a:t>Community safety and support programs for emotional well-being of Indigenous people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AU" sz="9600" dirty="0" smtClean="0"/>
              <a:t>Suicide prevention and workforce support programs 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AU" sz="9600" dirty="0" smtClean="0"/>
              <a:t>Mental health planning,  social and emotional well-being programs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AU" sz="9600" dirty="0" smtClean="0"/>
              <a:t>Traditional Healer’s programs</a:t>
            </a:r>
          </a:p>
          <a:p>
            <a:pPr marL="514350" indent="-514350" algn="l">
              <a:buAutoNum type="arabicPeriod"/>
            </a:pPr>
            <a:endParaRPr lang="en-AU" sz="8000" dirty="0" smtClean="0"/>
          </a:p>
          <a:p>
            <a:pPr marL="514350" indent="-514350" algn="l">
              <a:buNone/>
            </a:pPr>
            <a:endParaRPr lang="en-AU" sz="8000" dirty="0" smtClean="0"/>
          </a:p>
          <a:p>
            <a:pPr marL="514350" indent="-514350" algn="l">
              <a:buAutoNum type="arabicPeriod"/>
            </a:pPr>
            <a:endParaRPr lang="en-AU" sz="7400" dirty="0" smtClean="0"/>
          </a:p>
          <a:p>
            <a:pPr marL="514350" indent="-514350" algn="l">
              <a:buNone/>
            </a:pPr>
            <a:endParaRPr lang="en-AU" sz="7400" dirty="0" smtClean="0"/>
          </a:p>
          <a:p>
            <a:pPr marL="514350" indent="-514350" algn="l">
              <a:buNone/>
            </a:pPr>
            <a:endParaRPr lang="en-AU" sz="7400" dirty="0" smtClean="0"/>
          </a:p>
          <a:p>
            <a:pPr marL="514350" indent="-514350" algn="l">
              <a:buNone/>
            </a:pPr>
            <a:endParaRPr lang="en-AU" sz="7400" dirty="0" smtClean="0"/>
          </a:p>
          <a:p>
            <a:pPr marL="514350" indent="-514350" algn="l">
              <a:buNone/>
            </a:pPr>
            <a:endParaRPr lang="en-AU" sz="7400" dirty="0" smtClean="0"/>
          </a:p>
          <a:p>
            <a:pPr marL="514350" indent="-514350" algn="l">
              <a:buNone/>
            </a:pPr>
            <a:r>
              <a:rPr lang="en-US" sz="4000" b="1" dirty="0" smtClean="0">
                <a:cs typeface="Times New Roman" charset="0"/>
              </a:rPr>
              <a:t>What could government and non-government </a:t>
            </a:r>
            <a:r>
              <a:rPr lang="en-US" sz="4000" b="1" dirty="0" err="1" smtClean="0">
                <a:cs typeface="Times New Roman" charset="0"/>
              </a:rPr>
              <a:t>organisations</a:t>
            </a:r>
            <a:r>
              <a:rPr lang="en-US" sz="4000" b="1" dirty="0" smtClean="0">
                <a:cs typeface="Times New Roman" charset="0"/>
              </a:rPr>
              <a:t> do, to improve the Emotional Well-Being of the Indigenous Australians? </a:t>
            </a:r>
            <a:endParaRPr lang="en-US" dirty="0"/>
          </a:p>
          <a:p>
            <a:r>
              <a:rPr lang="en-US" sz="2800" dirty="0" smtClean="0"/>
              <a:t>Issues of Indigenous concerns should be tabled at all forums, workshop, conferences, advisory groups, etc</a:t>
            </a:r>
          </a:p>
          <a:p>
            <a:r>
              <a:rPr lang="en-US" sz="2800" dirty="0" smtClean="0"/>
              <a:t>The current existing Indigenous Australian disparity should be tabled as prime importance for All Australians at local, state and national governments. 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Sundram Sivamalai</a:t>
            </a: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Some examples of Indigenous Specific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Cultural continually and healing program – improved wellbeing and reduced youth suicide</a:t>
            </a:r>
          </a:p>
          <a:p>
            <a:r>
              <a:rPr lang="en-AU" dirty="0" smtClean="0"/>
              <a:t>Culturally competent mutual health program – improved service usage</a:t>
            </a:r>
          </a:p>
          <a:p>
            <a:r>
              <a:rPr lang="en-AU" dirty="0" smtClean="0"/>
              <a:t>Hip Hop program – improved self-esteem of young people</a:t>
            </a:r>
          </a:p>
          <a:p>
            <a:r>
              <a:rPr lang="en-AU" dirty="0" smtClean="0"/>
              <a:t>Boomerang parenting program- improved interaction between of mother and child</a:t>
            </a:r>
          </a:p>
          <a:p>
            <a:r>
              <a:rPr lang="en-AU" dirty="0" err="1" smtClean="0"/>
              <a:t>Marumali</a:t>
            </a:r>
            <a:r>
              <a:rPr lang="en-AU" dirty="0" smtClean="0"/>
              <a:t> program – improved the stolen generation emotional and social wellbeing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Sundram Sivamalai</a:t>
            </a: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9188</TotalTime>
  <Words>699</Words>
  <Application>Microsoft Office PowerPoint</Application>
  <PresentationFormat>On-screen Show (4:3)</PresentationFormat>
  <Paragraphs>95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Session Outline</vt:lpstr>
      <vt:lpstr>Who are the ‘true’ Indigenous people  of Australia?</vt:lpstr>
      <vt:lpstr>What is Emotional Well-Being?</vt:lpstr>
      <vt:lpstr>Status of EmotionaI Wellbeing of Indigenous Australians</vt:lpstr>
      <vt:lpstr>Disparity of the Emotional Well-Being of Indigenous Australians and Non Indigeneous Australians </vt:lpstr>
      <vt:lpstr>Some causal factors for low Emotional Well-Being in the Indigenous Australians</vt:lpstr>
      <vt:lpstr>Strategies to address the low emotional well-being of Indigenous Australians</vt:lpstr>
      <vt:lpstr>Some examples of Indigenous Specific Programs</vt:lpstr>
      <vt:lpstr>The ongoing challenge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Sundram</dc:creator>
  <cp:lastModifiedBy>Sundram Sivamalai</cp:lastModifiedBy>
  <cp:revision>245</cp:revision>
  <dcterms:created xsi:type="dcterms:W3CDTF">2014-10-19T00:42:09Z</dcterms:created>
  <dcterms:modified xsi:type="dcterms:W3CDTF">2019-10-25T08:31:31Z</dcterms:modified>
</cp:coreProperties>
</file>